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ts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5" r:id="rId2"/>
    <p:sldId id="355" r:id="rId3"/>
    <p:sldId id="356" r:id="rId4"/>
    <p:sldId id="357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65" r:id="rId13"/>
    <p:sldId id="416" r:id="rId14"/>
    <p:sldId id="418" r:id="rId15"/>
    <p:sldId id="366" r:id="rId16"/>
    <p:sldId id="367" r:id="rId17"/>
    <p:sldId id="421" r:id="rId18"/>
    <p:sldId id="419" r:id="rId19"/>
    <p:sldId id="420" r:id="rId20"/>
    <p:sldId id="422" r:id="rId21"/>
    <p:sldId id="417" r:id="rId22"/>
  </p:sldIdLst>
  <p:sldSz cx="12192000" cy="6858000"/>
  <p:notesSz cx="6858000" cy="9144000"/>
  <p:embeddedFontLst>
    <p:embeddedFont>
      <p:font typeface="Arial Black" pitchFamily="34" charset="0"/>
      <p:bold r:id="rId23"/>
    </p:embeddedFont>
    <p:embeddedFont>
      <p:font typeface="ＭＳ Ｐゴシック" pitchFamily="34" charset="-128"/>
      <p:regular r:id="rId24"/>
    </p:embeddedFont>
    <p:embeddedFont>
      <p:font typeface="Colosseum Bold" charset="0"/>
      <p:bold r:id="rId25"/>
    </p:embeddedFont>
    <p:embeddedFont>
      <p:font typeface="Calibri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5F5F5F"/>
    <a:srgbClr val="3333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43" autoAdjust="0"/>
    <p:restoredTop sz="94660"/>
  </p:normalViewPr>
  <p:slideViewPr>
    <p:cSldViewPr snapToGrid="0">
      <p:cViewPr>
        <p:scale>
          <a:sx n="99" d="100"/>
          <a:sy n="99" d="100"/>
        </p:scale>
        <p:origin x="-642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e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70243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577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168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2017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26472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15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64BC4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EC79F54-E5CF-4DF4-B7BE-76690F2504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C81664A-81BD-441F-B077-AA3760E6D5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73833" y="2949678"/>
            <a:ext cx="5644606" cy="9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568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aster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6F0FCE-1C6A-481B-8EE3-903436A77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7355" t="15298" r="216" b="10668"/>
          <a:stretch/>
        </p:blipFill>
        <p:spPr>
          <a:xfrm rot="16200000" flipV="1">
            <a:off x="3427065" y="-3427069"/>
            <a:ext cx="5337867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463E6-8ED4-4A26-9E4D-1A8F55D6AD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329" y="5337865"/>
            <a:ext cx="10135340" cy="76763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F22073-A13E-4388-89D4-A94B1551B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329" y="6101346"/>
            <a:ext cx="10135340" cy="4727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2258124-05DA-48AB-9E2B-E11C39C96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540039" y="104232"/>
            <a:ext cx="3111918" cy="476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698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D1FD48-9265-4B1B-BB8C-BCFAFBF73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744" y="3772106"/>
            <a:ext cx="7627706" cy="426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9B03BF-DEDF-44B2-8CE3-30CA4C383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77965" y="5326444"/>
            <a:ext cx="880487" cy="134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itle 44">
            <a:extLst>
              <a:ext uri="{FF2B5EF4-FFF2-40B4-BE49-F238E27FC236}">
                <a16:creationId xmlns:a16="http://schemas.microsoft.com/office/drawing/2014/main" xmlns="" id="{329CF1AB-D59A-48D9-BBA9-B0F0D7F8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44" y="1708030"/>
            <a:ext cx="7627706" cy="2029481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60877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B4D505-8C1E-468B-83AC-C7780ADB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8" y="347406"/>
            <a:ext cx="11355410" cy="6672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0F1CE5-57D1-425C-BEAC-FE9905956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8D258A-EE14-4264-B4DC-551A19E631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462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0A9B5-7FF0-45D4-9B7B-3F8C522C1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CAC604-92D1-4B5E-8A92-3448FF9A7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D853D3-B393-4058-A6FB-309A6F12A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4C4950BE-E8FD-4D77-998C-791033E80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4"/>
            <a:ext cx="880487" cy="13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955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5E7F52-246F-4C86-AEA3-0D8F2AF929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381000" sx="102000" sy="102000" algn="ctr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185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463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1880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06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452BA4-894F-4EE9-A1C2-5057A373CA6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4618"/>
            <a:ext cx="12177521" cy="6862618"/>
          </a:xfrm>
          <a:custGeom>
            <a:avLst/>
            <a:gdLst/>
            <a:ahLst/>
            <a:cxnLst/>
            <a:rect l="0" t="0" r="0" b="0"/>
            <a:pathLst>
              <a:path w="12177521" h="6862617">
                <a:moveTo>
                  <a:pt x="0" y="0"/>
                </a:moveTo>
                <a:lnTo>
                  <a:pt x="12190843" y="0"/>
                </a:lnTo>
                <a:lnTo>
                  <a:pt x="12190843" y="6867642"/>
                </a:lnTo>
                <a:lnTo>
                  <a:pt x="0" y="6867642"/>
                </a:lnTo>
                <a:close/>
              </a:path>
            </a:pathLst>
          </a:custGeom>
          <a:ln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62462A-433C-492F-B399-876932C2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38AA88-F079-4BF1-BECD-5A8D7301F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9417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0" r:id="rId4"/>
    <p:sldLayoutId id="2147483652" r:id="rId5"/>
    <p:sldLayoutId id="2147483666" r:id="rId6"/>
    <p:sldLayoutId id="2147483674" r:id="rId7"/>
    <p:sldLayoutId id="2147483668" r:id="rId8"/>
    <p:sldLayoutId id="2147483673" r:id="rId9"/>
    <p:sldLayoutId id="2147483671" r:id="rId10"/>
    <p:sldLayoutId id="2147483670" r:id="rId11"/>
    <p:sldLayoutId id="2147483667" r:id="rId12"/>
    <p:sldLayoutId id="2147483672" r:id="rId13"/>
    <p:sldLayoutId id="2147483669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2.ts"/><Relationship Id="rId3" Type="http://schemas.openxmlformats.org/officeDocument/2006/relationships/video" Target="../media/media3.ts"/><Relationship Id="rId7" Type="http://schemas.openxmlformats.org/officeDocument/2006/relationships/image" Target="../media/image22.png"/><Relationship Id="rId2" Type="http://schemas.openxmlformats.org/officeDocument/2006/relationships/video" Target="../media/media2.ts"/><Relationship Id="rId1" Type="http://schemas.openxmlformats.org/officeDocument/2006/relationships/video" Target="../media/media1.ts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microsoft.com/office/2007/relationships/media" Target="../media/media1.ts"/><Relationship Id="rId10" Type="http://schemas.microsoft.com/office/2007/relationships/media" Target="../media/media3.ts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video" Target="../media/media6.ts"/><Relationship Id="rId7" Type="http://schemas.microsoft.com/office/2007/relationships/media" Target="../media/media5.ts"/><Relationship Id="rId2" Type="http://schemas.openxmlformats.org/officeDocument/2006/relationships/video" Target="../media/media5.ts"/><Relationship Id="rId1" Type="http://schemas.openxmlformats.org/officeDocument/2006/relationships/video" Target="../media/media4.ts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microsoft.com/office/2007/relationships/media" Target="../media/media4.ts"/><Relationship Id="rId10" Type="http://schemas.microsoft.com/office/2007/relationships/media" Target="../media/media6.ts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7.ts"/><Relationship Id="rId5" Type="http://schemas.openxmlformats.org/officeDocument/2006/relationships/image" Target="../media/image32.png"/><Relationship Id="rId4" Type="http://schemas.microsoft.com/office/2007/relationships/media" Target="../media/media7.ts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8.ts"/><Relationship Id="rId5" Type="http://schemas.openxmlformats.org/officeDocument/2006/relationships/image" Target="../media/image33.png"/><Relationship Id="rId4" Type="http://schemas.microsoft.com/office/2007/relationships/media" Target="../media/media8.ts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video" Target="../media/media11.ts"/><Relationship Id="rId7" Type="http://schemas.microsoft.com/office/2007/relationships/media" Target="../media/media10.ts"/><Relationship Id="rId2" Type="http://schemas.openxmlformats.org/officeDocument/2006/relationships/video" Target="../media/media10.ts"/><Relationship Id="rId1" Type="http://schemas.openxmlformats.org/officeDocument/2006/relationships/video" Target="../media/media9.ts"/><Relationship Id="rId6" Type="http://schemas.openxmlformats.org/officeDocument/2006/relationships/image" Target="../media/image34.png"/><Relationship Id="rId11" Type="http://schemas.openxmlformats.org/officeDocument/2006/relationships/image" Target="../media/image22.png"/><Relationship Id="rId5" Type="http://schemas.microsoft.com/office/2007/relationships/media" Target="../media/media9.ts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5.xml"/><Relationship Id="rId9" Type="http://schemas.microsoft.com/office/2007/relationships/media" Target="../media/media11.ts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12.ts"/><Relationship Id="rId5" Type="http://schemas.openxmlformats.org/officeDocument/2006/relationships/image" Target="../media/image37.png"/><Relationship Id="rId4" Type="http://schemas.microsoft.com/office/2007/relationships/media" Target="../media/media12.t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13.ts"/><Relationship Id="rId5" Type="http://schemas.openxmlformats.org/officeDocument/2006/relationships/image" Target="../media/image38.png"/><Relationship Id="rId4" Type="http://schemas.microsoft.com/office/2007/relationships/media" Target="../media/media13.ts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249B4ED9-126E-46EF-A63A-849CD7070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416" y="5193804"/>
            <a:ext cx="10135340" cy="76763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cs typeface="Apple Chancery" panose="03020702040506060504" pitchFamily="66" charset="-79"/>
              </a:rPr>
              <a:t>Уровень 1 - Кондиции в регби</a:t>
            </a:r>
            <a:r>
              <a:rPr lang="ru-RU" dirty="0">
                <a:cs typeface="Apple Chancery" panose="03020702040506060504" pitchFamily="66" charset="-79"/>
              </a:rPr>
              <a:t>: Подростки </a:t>
            </a:r>
            <a:endParaRPr lang="en-IE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5ECC823F-8058-4315-8368-9515E1E6F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416" y="6263033"/>
            <a:ext cx="10135340" cy="472736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Место</a:t>
            </a:r>
            <a:endParaRPr lang="en-US" dirty="0"/>
          </a:p>
          <a:p>
            <a:r>
              <a:rPr lang="ru-RU" dirty="0" smtClean="0"/>
              <a:t>Дата</a:t>
            </a:r>
            <a:endParaRPr lang="en-US" dirty="0"/>
          </a:p>
          <a:p>
            <a:endParaRPr lang="en-IE" dirty="0"/>
          </a:p>
        </p:txBody>
      </p:sp>
      <p:pic>
        <p:nvPicPr>
          <p:cNvPr id="4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F1FF3FDE-A1DB-46A3-BA04-ADE210788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2A0742-0370-47B0-9598-F0A723D18756}"/>
              </a:ext>
            </a:extLst>
          </p:cNvPr>
          <p:cNvSpPr txBox="1"/>
          <p:nvPr/>
        </p:nvSpPr>
        <p:spPr>
          <a:xfrm>
            <a:off x="11025051" y="6389416"/>
            <a:ext cx="105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Часть</a:t>
            </a:r>
            <a:r>
              <a:rPr lang="en-IE" dirty="0" smtClean="0"/>
              <a:t> </a:t>
            </a:r>
            <a:r>
              <a:rPr lang="en-IE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xmlns="" val="2273703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Приседание с палкой над головой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1289785" y="1521231"/>
            <a:ext cx="9846644" cy="481219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600" dirty="0"/>
              <a:t>Части </a:t>
            </a:r>
            <a:r>
              <a:rPr lang="ru-RU" sz="2600" dirty="0" smtClean="0"/>
              <a:t>тела, </a:t>
            </a:r>
            <a:r>
              <a:rPr lang="ru-RU" sz="2600" dirty="0"/>
              <a:t>за которыми происходит наблюдение во время </a:t>
            </a:r>
            <a:r>
              <a:rPr lang="ru-RU" sz="2600" dirty="0" smtClean="0"/>
              <a:t>движения.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600" dirty="0" smtClean="0"/>
              <a:t> </a:t>
            </a:r>
            <a:endParaRPr lang="en-GB" sz="2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600" dirty="0"/>
              <a:t>Стоя перед </a:t>
            </a:r>
            <a:r>
              <a:rPr lang="ru-RU" sz="2600" dirty="0" smtClean="0"/>
              <a:t>игроком, </a:t>
            </a:r>
            <a:r>
              <a:rPr lang="ru-RU" sz="2600" dirty="0"/>
              <a:t>наблюдаем </a:t>
            </a:r>
            <a:r>
              <a:rPr lang="ru-RU" sz="2600" dirty="0" smtClean="0"/>
              <a:t>за: </a:t>
            </a:r>
            <a:endParaRPr lang="ru-RU" sz="2600" dirty="0"/>
          </a:p>
          <a:p>
            <a:pPr marL="380990" indent="-38099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600" dirty="0" smtClean="0"/>
              <a:t>Стопами </a:t>
            </a:r>
            <a:endParaRPr lang="en-IE" sz="2600" dirty="0"/>
          </a:p>
          <a:p>
            <a:pPr marL="380990" indent="-38099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600" dirty="0" smtClean="0"/>
              <a:t>Коленями</a:t>
            </a:r>
            <a:endParaRPr lang="en-IE" sz="26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GB" sz="2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600" dirty="0"/>
              <a:t>Стоя </a:t>
            </a:r>
            <a:r>
              <a:rPr lang="ru-RU" sz="2600" dirty="0" smtClean="0"/>
              <a:t>сбоку, </a:t>
            </a:r>
            <a:r>
              <a:rPr lang="ru-RU" sz="2600" dirty="0"/>
              <a:t>наблюдаем </a:t>
            </a:r>
            <a:r>
              <a:rPr lang="ru-RU" sz="2600" dirty="0" smtClean="0"/>
              <a:t>за:</a:t>
            </a:r>
            <a:endParaRPr lang="en-IE" sz="2600" dirty="0"/>
          </a:p>
          <a:p>
            <a:pPr marL="380990" indent="-38099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600" dirty="0"/>
              <a:t>Руками </a:t>
            </a:r>
            <a:endParaRPr lang="en-IE" sz="2600" dirty="0"/>
          </a:p>
          <a:p>
            <a:pPr marL="380990" indent="-38099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600" dirty="0"/>
              <a:t>Корпусом </a:t>
            </a:r>
            <a:endParaRPr lang="en-IE" sz="2600" dirty="0"/>
          </a:p>
          <a:p>
            <a:pPr marL="380990" indent="-38099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600" dirty="0" smtClean="0"/>
              <a:t>Бедрами/ягодицами </a:t>
            </a:r>
            <a:endParaRPr lang="en-IE" sz="2600" dirty="0"/>
          </a:p>
          <a:p>
            <a:pPr marL="380990" indent="-38099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600" dirty="0"/>
              <a:t>Пятками </a:t>
            </a:r>
            <a:endParaRPr lang="en-IE" sz="26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8B70AF48-D1B3-4EB6-A4E6-B4D1D110F3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369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Общие двигательные ошибки</a:t>
            </a:r>
            <a:endParaRPr lang="en-US" dirty="0"/>
          </a:p>
        </p:txBody>
      </p:sp>
      <p:pic>
        <p:nvPicPr>
          <p:cNvPr id="20" name="Media2-converted">
            <a:hlinkClick r:id="" action="ppaction://media"/>
            <a:extLst>
              <a:ext uri="{FF2B5EF4-FFF2-40B4-BE49-F238E27FC236}">
                <a16:creationId xmlns:a16="http://schemas.microsoft.com/office/drawing/2014/main" xmlns="" id="{6897ECDC-F869-4717-9D4C-7E4AF9954249}"/>
              </a:ext>
            </a:extLst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80886" y="1962755"/>
            <a:ext cx="3751384" cy="2110154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9EAD5C-23B6-4587-97B7-D377EF93874C}"/>
              </a:ext>
            </a:extLst>
          </p:cNvPr>
          <p:cNvSpPr txBox="1"/>
          <p:nvPr/>
        </p:nvSpPr>
        <p:spPr>
          <a:xfrm>
            <a:off x="355154" y="4668953"/>
            <a:ext cx="3706891" cy="75715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Руки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перемещаются  вперед </a:t>
            </a:r>
            <a:r>
              <a:rPr lang="ru-RU" sz="2333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	</a:t>
            </a:r>
            <a:r>
              <a:rPr lang="en-IE" sz="2333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35A794-79DF-43A7-AD0D-62FD502C5D2D}"/>
              </a:ext>
            </a:extLst>
          </p:cNvPr>
          <p:cNvSpPr txBox="1"/>
          <p:nvPr/>
        </p:nvSpPr>
        <p:spPr>
          <a:xfrm>
            <a:off x="4264267" y="4686537"/>
            <a:ext cx="3768001" cy="36136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Стопы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вращаются наружу </a:t>
            </a:r>
            <a:r>
              <a:rPr lang="en-IE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D52A374-B53F-4CE5-87DD-8FEC2389101E}"/>
              </a:ext>
            </a:extLst>
          </p:cNvPr>
          <p:cNvSpPr txBox="1"/>
          <p:nvPr/>
        </p:nvSpPr>
        <p:spPr>
          <a:xfrm>
            <a:off x="8348089" y="4668953"/>
            <a:ext cx="3751384" cy="723109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Недостаточная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глубина седа </a:t>
            </a:r>
            <a:r>
              <a:rPr lang="en-IE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BE636C6-A0F7-44AD-912F-20FF46B4B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19" name="Media1-converted">
            <a:hlinkClick r:id="" action="ppaction://media"/>
            <a:extLst>
              <a:ext uri="{FF2B5EF4-FFF2-40B4-BE49-F238E27FC236}">
                <a16:creationId xmlns:a16="http://schemas.microsoft.com/office/drawing/2014/main" xmlns="" id="{B0C7D433-F942-4743-9A2A-5C3622E30A5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36371" y="1962755"/>
            <a:ext cx="3751384" cy="2110154"/>
          </a:xfrm>
        </p:spPr>
      </p:pic>
      <p:pic>
        <p:nvPicPr>
          <p:cNvPr id="21" name="Media3-converted">
            <a:hlinkClick r:id="" action="ppaction://media"/>
            <a:extLst>
              <a:ext uri="{FF2B5EF4-FFF2-40B4-BE49-F238E27FC236}">
                <a16:creationId xmlns:a16="http://schemas.microsoft.com/office/drawing/2014/main" xmlns="" id="{69281E92-CC1A-4E84-ADC3-00F1F350DC4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348089" y="1962755"/>
            <a:ext cx="3751384" cy="21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375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4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Общие двигательные ошибки</a:t>
            </a:r>
            <a:endParaRPr lang="en-US" dirty="0"/>
          </a:p>
        </p:txBody>
      </p:sp>
      <p:pic>
        <p:nvPicPr>
          <p:cNvPr id="3" name="Media4-converted">
            <a:hlinkClick r:id="" action="ppaction://media"/>
            <a:extLst>
              <a:ext uri="{FF2B5EF4-FFF2-40B4-BE49-F238E27FC236}">
                <a16:creationId xmlns:a16="http://schemas.microsoft.com/office/drawing/2014/main" xmlns="" id="{61CA38D2-7B6D-45CA-8465-3DE55476F878}"/>
              </a:ext>
            </a:extLst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5485" y="1884793"/>
            <a:ext cx="3907917" cy="2198203"/>
          </a:xfrm>
        </p:spPr>
      </p:pic>
      <p:pic>
        <p:nvPicPr>
          <p:cNvPr id="4" name="Media5-converted">
            <a:hlinkClick r:id="" action="ppaction://media"/>
            <a:extLst>
              <a:ext uri="{FF2B5EF4-FFF2-40B4-BE49-F238E27FC236}">
                <a16:creationId xmlns:a16="http://schemas.microsoft.com/office/drawing/2014/main" xmlns="" id="{C38ACBAD-536E-4EF0-A07E-8216788DFE72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142047" y="1884793"/>
            <a:ext cx="3907911" cy="21982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9EAD5C-23B6-4587-97B7-D377EF93874C}"/>
              </a:ext>
            </a:extLst>
          </p:cNvPr>
          <p:cNvSpPr txBox="1"/>
          <p:nvPr/>
        </p:nvSpPr>
        <p:spPr>
          <a:xfrm>
            <a:off x="359242" y="4643261"/>
            <a:ext cx="3400404" cy="74768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Корпус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наклоняется вперед</a:t>
            </a:r>
            <a:r>
              <a:rPr lang="en-IE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D52A374-B53F-4CE5-87DD-8FEC2389101E}"/>
              </a:ext>
            </a:extLst>
          </p:cNvPr>
          <p:cNvSpPr txBox="1"/>
          <p:nvPr/>
        </p:nvSpPr>
        <p:spPr>
          <a:xfrm>
            <a:off x="4141178" y="4555338"/>
            <a:ext cx="3903784" cy="923526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Колени «сваливаются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» к центру</a:t>
            </a:r>
            <a:r>
              <a:rPr lang="en-IE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9D60CD3-9CDB-40EA-A9C4-CFBCCD410E23}"/>
              </a:ext>
            </a:extLst>
          </p:cNvPr>
          <p:cNvSpPr txBox="1"/>
          <p:nvPr/>
        </p:nvSpPr>
        <p:spPr>
          <a:xfrm>
            <a:off x="8178603" y="4673865"/>
            <a:ext cx="3907911" cy="36174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Пятки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отрываются от пола </a:t>
            </a:r>
            <a:r>
              <a:rPr lang="en-IE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6E024F0-6369-4CC5-AE68-6E1896A5B4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11" name="Media6-converted">
            <a:hlinkClick r:id="" action="ppaction://media"/>
            <a:extLst>
              <a:ext uri="{FF2B5EF4-FFF2-40B4-BE49-F238E27FC236}">
                <a16:creationId xmlns:a16="http://schemas.microsoft.com/office/drawing/2014/main" xmlns="" id="{425AF877-832D-42BC-BFD7-898B3656AAD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178604" y="1884793"/>
            <a:ext cx="3907911" cy="219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696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6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Подсчет очков в тесте </a:t>
            </a:r>
            <a:r>
              <a:rPr lang="ru-RU" sz="3200" dirty="0" smtClean="0"/>
              <a:t>Приседание </a:t>
            </a:r>
            <a:r>
              <a:rPr lang="ru-RU" sz="3200" dirty="0"/>
              <a:t>с палкой над головой 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199" y="1595572"/>
            <a:ext cx="11022623" cy="35039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dirty="0"/>
              <a:t>Наблюдая за выполнением </a:t>
            </a:r>
            <a:r>
              <a:rPr lang="ru-RU" sz="2400" dirty="0" smtClean="0"/>
              <a:t>теста, </a:t>
            </a:r>
            <a:r>
              <a:rPr lang="ru-RU" sz="2400" dirty="0"/>
              <a:t>поставьте оценку </a:t>
            </a:r>
            <a:r>
              <a:rPr lang="ru-RU" sz="2400" dirty="0" smtClean="0"/>
              <a:t>«0», «2» </a:t>
            </a:r>
            <a:r>
              <a:rPr lang="ru-RU" sz="2400" dirty="0"/>
              <a:t>или </a:t>
            </a:r>
            <a:r>
              <a:rPr lang="ru-RU" sz="2400" dirty="0" smtClean="0"/>
              <a:t>«4» в </a:t>
            </a:r>
            <a:r>
              <a:rPr lang="ru-RU" sz="2400" dirty="0"/>
              <a:t>каждой категории в оценочном </a:t>
            </a:r>
            <a:r>
              <a:rPr lang="ru-RU" sz="2400" dirty="0" smtClean="0"/>
              <a:t>листе: </a:t>
            </a:r>
            <a:endParaRPr lang="en-GB" sz="2400" dirty="0"/>
          </a:p>
          <a:p>
            <a:pPr marL="742950" lvl="1" indent="-285750">
              <a:lnSpc>
                <a:spcPct val="100000"/>
              </a:lnSpc>
            </a:pPr>
            <a:r>
              <a:rPr lang="en-GB" dirty="0" smtClean="0"/>
              <a:t>0 =</a:t>
            </a:r>
            <a:r>
              <a:rPr lang="ru-RU" dirty="0" smtClean="0"/>
              <a:t> нет </a:t>
            </a:r>
            <a:r>
              <a:rPr lang="ru-RU" dirty="0"/>
              <a:t>отклонений в движении</a:t>
            </a:r>
            <a:endParaRPr lang="en-GB" dirty="0"/>
          </a:p>
          <a:p>
            <a:pPr marL="742950" lvl="1" indent="-285750">
              <a:lnSpc>
                <a:spcPct val="100000"/>
              </a:lnSpc>
            </a:pPr>
            <a:r>
              <a:rPr lang="en-GB" dirty="0"/>
              <a:t>2 </a:t>
            </a:r>
            <a:r>
              <a:rPr lang="en-GB" dirty="0" smtClean="0"/>
              <a:t>=</a:t>
            </a:r>
            <a:r>
              <a:rPr lang="ru-RU" dirty="0" smtClean="0"/>
              <a:t> небольшие </a:t>
            </a:r>
            <a:r>
              <a:rPr lang="ru-RU" dirty="0"/>
              <a:t>отклонения в движении </a:t>
            </a:r>
            <a:r>
              <a:rPr lang="en-GB" dirty="0"/>
              <a:t> </a:t>
            </a:r>
          </a:p>
          <a:p>
            <a:pPr marL="742950" lvl="1" indent="-285750">
              <a:lnSpc>
                <a:spcPct val="100000"/>
              </a:lnSpc>
            </a:pPr>
            <a:r>
              <a:rPr lang="en-GB" dirty="0"/>
              <a:t>4 </a:t>
            </a:r>
            <a:r>
              <a:rPr lang="en-GB" dirty="0" smtClean="0"/>
              <a:t>=</a:t>
            </a:r>
            <a:r>
              <a:rPr lang="ru-RU" dirty="0" smtClean="0"/>
              <a:t> существенные </a:t>
            </a:r>
            <a:r>
              <a:rPr lang="ru-RU" dirty="0"/>
              <a:t>отклонения в </a:t>
            </a:r>
            <a:r>
              <a:rPr lang="ru-RU" dirty="0" smtClean="0"/>
              <a:t>движении.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ru-RU" dirty="0" smtClean="0"/>
              <a:t> 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ru-RU" sz="2400" dirty="0" smtClean="0"/>
              <a:t>Игроки, </a:t>
            </a:r>
            <a:r>
              <a:rPr lang="ru-RU" sz="2400" dirty="0"/>
              <a:t>которые имеют оценку </a:t>
            </a:r>
            <a:r>
              <a:rPr lang="ru-RU" sz="2400" dirty="0" smtClean="0"/>
              <a:t>«0» </a:t>
            </a:r>
            <a:r>
              <a:rPr lang="ru-RU" sz="2400" dirty="0"/>
              <a:t>в каждой </a:t>
            </a:r>
            <a:r>
              <a:rPr lang="ru-RU" sz="2400" dirty="0" smtClean="0"/>
              <a:t>категории, считаются </a:t>
            </a:r>
            <a:r>
              <a:rPr lang="ru-RU" sz="2400" dirty="0"/>
              <a:t>компетентными в этом </a:t>
            </a:r>
            <a:r>
              <a:rPr lang="ru-RU" sz="2400" dirty="0" smtClean="0"/>
              <a:t>движении.</a:t>
            </a:r>
            <a:endParaRPr lang="en-GB" sz="2400" dirty="0"/>
          </a:p>
          <a:p>
            <a:pPr>
              <a:lnSpc>
                <a:spcPct val="100000"/>
              </a:lnSpc>
            </a:pPr>
            <a:endParaRPr lang="en-GB" sz="2400" dirty="0"/>
          </a:p>
          <a:p>
            <a:pPr>
              <a:lnSpc>
                <a:spcPct val="100000"/>
              </a:lnSpc>
            </a:pPr>
            <a:endParaRPr lang="en-GB" sz="2400" dirty="0"/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1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3C05B17B-FBB4-453C-9B8F-27F42EA1F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EFCAC6F2-192D-476C-8728-2AC14F3AA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294874"/>
              </p:ext>
            </p:extLst>
          </p:nvPr>
        </p:nvGraphicFramePr>
        <p:xfrm>
          <a:off x="1400908" y="5141994"/>
          <a:ext cx="9167445" cy="128430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09635">
                  <a:extLst>
                    <a:ext uri="{9D8B030D-6E8A-4147-A177-3AD203B41FA5}">
                      <a16:colId xmlns:a16="http://schemas.microsoft.com/office/drawing/2014/main" xmlns="" val="2221450716"/>
                    </a:ext>
                  </a:extLst>
                </a:gridCol>
                <a:gridCol w="1309635">
                  <a:extLst>
                    <a:ext uri="{9D8B030D-6E8A-4147-A177-3AD203B41FA5}">
                      <a16:colId xmlns:a16="http://schemas.microsoft.com/office/drawing/2014/main" xmlns="" val="496275073"/>
                    </a:ext>
                  </a:extLst>
                </a:gridCol>
                <a:gridCol w="1309635">
                  <a:extLst>
                    <a:ext uri="{9D8B030D-6E8A-4147-A177-3AD203B41FA5}">
                      <a16:colId xmlns:a16="http://schemas.microsoft.com/office/drawing/2014/main" xmlns="" val="3805792633"/>
                    </a:ext>
                  </a:extLst>
                </a:gridCol>
                <a:gridCol w="1309635">
                  <a:extLst>
                    <a:ext uri="{9D8B030D-6E8A-4147-A177-3AD203B41FA5}">
                      <a16:colId xmlns:a16="http://schemas.microsoft.com/office/drawing/2014/main" xmlns="" val="3903485569"/>
                    </a:ext>
                  </a:extLst>
                </a:gridCol>
                <a:gridCol w="1309635">
                  <a:extLst>
                    <a:ext uri="{9D8B030D-6E8A-4147-A177-3AD203B41FA5}">
                      <a16:colId xmlns:a16="http://schemas.microsoft.com/office/drawing/2014/main" xmlns="" val="2304806768"/>
                    </a:ext>
                  </a:extLst>
                </a:gridCol>
                <a:gridCol w="1309635">
                  <a:extLst>
                    <a:ext uri="{9D8B030D-6E8A-4147-A177-3AD203B41FA5}">
                      <a16:colId xmlns:a16="http://schemas.microsoft.com/office/drawing/2014/main" xmlns="" val="2193099254"/>
                    </a:ext>
                  </a:extLst>
                </a:gridCol>
                <a:gridCol w="1309635">
                  <a:extLst>
                    <a:ext uri="{9D8B030D-6E8A-4147-A177-3AD203B41FA5}">
                      <a16:colId xmlns:a16="http://schemas.microsoft.com/office/drawing/2014/main" xmlns="" val="2294685708"/>
                    </a:ext>
                  </a:extLst>
                </a:gridCol>
              </a:tblGrid>
              <a:tr h="335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Дата</a:t>
                      </a:r>
                      <a:r>
                        <a:rPr lang="en-GB" sz="1200" dirty="0" smtClean="0">
                          <a:effectLst/>
                        </a:rPr>
                        <a:t>:</a:t>
                      </a:r>
                      <a:r>
                        <a:rPr lang="ru-RU" sz="1200" dirty="0" smtClean="0">
                          <a:effectLst/>
                        </a:rPr>
                        <a:t> __</a:t>
                      </a:r>
                      <a:r>
                        <a:rPr lang="en-GB" sz="1200" dirty="0" smtClean="0">
                          <a:effectLst/>
                        </a:rPr>
                        <a:t>/</a:t>
                      </a:r>
                      <a:r>
                        <a:rPr lang="ru-RU" sz="1200" dirty="0" smtClean="0">
                          <a:effectLst/>
                        </a:rPr>
                        <a:t>__</a:t>
                      </a:r>
                      <a:r>
                        <a:rPr lang="en-GB" sz="1200" dirty="0" smtClean="0">
                          <a:effectLst/>
                        </a:rPr>
                        <a:t>/</a:t>
                      </a:r>
                      <a:r>
                        <a:rPr lang="ru-RU" sz="1200" dirty="0" smtClean="0">
                          <a:effectLst/>
                        </a:rPr>
                        <a:t>__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Очки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E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 marL="66675" marR="66675" marT="66675" marB="66675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 marL="66675" marR="66675" marT="66675" marB="66675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 marL="66675" marR="66675" marT="66675" marB="66675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xmlns="" val="2759945198"/>
                  </a:ext>
                </a:extLst>
              </a:tr>
              <a:tr h="3133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Имя игрока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Ноги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Колени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Руки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Корпус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Бедра/ ягодицы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Пятки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xmlns="" val="4181771641"/>
                  </a:ext>
                </a:extLst>
              </a:tr>
              <a:tr h="3077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Иван Иванов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E" sz="1200" dirty="0">
                          <a:effectLst/>
                        </a:rPr>
                        <a:t>0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xmlns="" val="1016891174"/>
                  </a:ext>
                </a:extLst>
              </a:tr>
              <a:tr h="2901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Петр</a:t>
                      </a:r>
                      <a:r>
                        <a:rPr lang="ru-RU" sz="1200" baseline="0" dirty="0" smtClean="0">
                          <a:effectLst/>
                        </a:rPr>
                        <a:t> Петров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</a:t>
                      </a:r>
                      <a:endParaRPr lang="en-IE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xmlns="" val="3418408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07320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Приседание с палкой над головой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29406" y="1718666"/>
            <a:ext cx="10407163" cy="463400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200" dirty="0"/>
              <a:t>Каждое отклонение может иметь множество </a:t>
            </a:r>
            <a:r>
              <a:rPr lang="ru-RU" sz="2200" dirty="0" smtClean="0"/>
              <a:t>причин, важно, чтобы </a:t>
            </a:r>
            <a:r>
              <a:rPr lang="ru-RU" sz="2200" dirty="0"/>
              <a:t>мы попытались сузить потенциальный диапазон  причин </a:t>
            </a:r>
            <a:r>
              <a:rPr lang="ru-RU" sz="2200" dirty="0" smtClean="0"/>
              <a:t>у </a:t>
            </a:r>
            <a:r>
              <a:rPr lang="ru-RU" sz="2200" dirty="0"/>
              <a:t>наблюдаемого отклонения.</a:t>
            </a:r>
            <a:endParaRPr lang="en-GB" sz="22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200" dirty="0"/>
              <a:t>Тренер может провести тест </a:t>
            </a:r>
            <a:r>
              <a:rPr lang="ru-RU" sz="2200" dirty="0" smtClean="0"/>
              <a:t>«</a:t>
            </a:r>
            <a:r>
              <a:rPr lang="ru-RU" sz="2200" dirty="0" smtClean="0"/>
              <a:t>приседание </a:t>
            </a:r>
            <a:r>
              <a:rPr lang="ru-RU" sz="2200" dirty="0"/>
              <a:t>с палкой над </a:t>
            </a:r>
            <a:r>
              <a:rPr lang="ru-RU" sz="2200" dirty="0" smtClean="0"/>
              <a:t>головой», </a:t>
            </a:r>
            <a:r>
              <a:rPr lang="ru-RU" sz="2200" dirty="0"/>
              <a:t>чтобы попытаться определить возможные ошибки в </a:t>
            </a:r>
            <a:r>
              <a:rPr lang="ru-RU" sz="2200" dirty="0" smtClean="0"/>
              <a:t>движении.</a:t>
            </a:r>
            <a:endParaRPr lang="ru-RU" sz="22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200" dirty="0"/>
              <a:t>Если тренер не делает этого, он может быть не в состоянии правильно определить причину ошибки при разработке программ тренировок</a:t>
            </a:r>
            <a:r>
              <a:rPr lang="ru-RU" sz="2200" dirty="0" smtClean="0"/>
              <a:t>.</a:t>
            </a:r>
            <a:endParaRPr lang="ru-RU" sz="22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200" dirty="0"/>
              <a:t>Используйте последующие тесты для приседа с палкой над головой, чтобы попытаться определить причину наблюдаемой компенсации движения.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GB" sz="22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GB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2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1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3C05B17B-FBB4-453C-9B8F-27F42EA1F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6046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Прогрессии в приседании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933974" y="1590733"/>
            <a:ext cx="5528372" cy="479248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Первая </a:t>
            </a:r>
            <a:r>
              <a:rPr lang="ru-RU" dirty="0" smtClean="0"/>
              <a:t>прогрессия, </a:t>
            </a:r>
            <a:r>
              <a:rPr lang="ru-RU" dirty="0"/>
              <a:t>которую тренер может </a:t>
            </a:r>
            <a:r>
              <a:rPr lang="ru-RU" dirty="0" smtClean="0"/>
              <a:t>использовать, - это </a:t>
            </a:r>
            <a:r>
              <a:rPr lang="ru-RU" b="1" dirty="0"/>
              <a:t>приседание с </a:t>
            </a:r>
            <a:r>
              <a:rPr lang="ru-RU" b="1" dirty="0" smtClean="0"/>
              <a:t>руками </a:t>
            </a:r>
            <a:r>
              <a:rPr lang="ru-RU" b="1" dirty="0"/>
              <a:t>за головой </a:t>
            </a:r>
            <a:endParaRPr lang="en-GB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Настройка в точности такая же, как и в тесте </a:t>
            </a:r>
            <a:r>
              <a:rPr lang="ru-RU" dirty="0" smtClean="0"/>
              <a:t>«приседание </a:t>
            </a:r>
            <a:r>
              <a:rPr lang="ru-RU" dirty="0" smtClean="0"/>
              <a:t>с палкой </a:t>
            </a:r>
            <a:r>
              <a:rPr lang="ru-RU" dirty="0"/>
              <a:t>над </a:t>
            </a:r>
            <a:r>
              <a:rPr lang="ru-RU" dirty="0" smtClean="0"/>
              <a:t>головой», </a:t>
            </a:r>
            <a:r>
              <a:rPr lang="ru-RU" dirty="0"/>
              <a:t>за исключением того, что игрок больше не держит предмет, а  удерживает руки за головой</a:t>
            </a:r>
            <a:r>
              <a:rPr lang="ru-RU" dirty="0" smtClean="0"/>
              <a:t>.</a:t>
            </a:r>
            <a:endParaRPr lang="en-GB" sz="32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Если игрок теперь может достичь правильной модели приседаний и глубины, используя эту прогрессию (согласно видео), это означает, что дефицит </a:t>
            </a:r>
            <a:r>
              <a:rPr lang="ru-RU" dirty="0" smtClean="0"/>
              <a:t>или </a:t>
            </a:r>
            <a:r>
              <a:rPr lang="ru-RU" dirty="0"/>
              <a:t>ограничение находится в верхней части тела.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1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3C05B17B-FBB4-453C-9B8F-27F42EA1F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3" name="Media7-converted">
            <a:hlinkClick r:id="" action="ppaction://media"/>
            <a:extLst>
              <a:ext uri="{FF2B5EF4-FFF2-40B4-BE49-F238E27FC236}">
                <a16:creationId xmlns:a16="http://schemas.microsoft.com/office/drawing/2014/main" xmlns="" id="{16EF8D9D-CEA6-4E52-B677-654751D834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03808" y="2409414"/>
            <a:ext cx="4617988" cy="259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021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Прогрессия </a:t>
            </a:r>
            <a:r>
              <a:rPr lang="ru-RU" sz="3600" dirty="0"/>
              <a:t>в приседании с палкой над головой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736428" y="1516275"/>
            <a:ext cx="5583399" cy="485814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400" dirty="0" smtClean="0"/>
              <a:t>Если </a:t>
            </a:r>
            <a:r>
              <a:rPr lang="ru-RU" sz="2400" dirty="0"/>
              <a:t>мы </a:t>
            </a:r>
            <a:r>
              <a:rPr lang="ru-RU" sz="2400" dirty="0" smtClean="0"/>
              <a:t>видим, </a:t>
            </a:r>
            <a:r>
              <a:rPr lang="ru-RU" sz="2400" dirty="0"/>
              <a:t>что ограничение может быть в верхней части тела, мы можем протестировать этот </a:t>
            </a:r>
            <a:r>
              <a:rPr lang="ru-RU" sz="2400" dirty="0" smtClean="0"/>
              <a:t>регион, </a:t>
            </a:r>
            <a:r>
              <a:rPr lang="ru-RU" sz="2400" dirty="0"/>
              <a:t>чтобы </a:t>
            </a:r>
            <a:r>
              <a:rPr lang="ru-RU" sz="2400" dirty="0" smtClean="0"/>
              <a:t>понять, </a:t>
            </a:r>
            <a:r>
              <a:rPr lang="ru-RU" sz="2400" dirty="0"/>
              <a:t>является ли причиной ограничения широчайшая мышца </a:t>
            </a:r>
            <a:r>
              <a:rPr lang="ru-RU" sz="2400" dirty="0" smtClean="0"/>
              <a:t>спины. </a:t>
            </a:r>
            <a:endParaRPr lang="en-GB" sz="2400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/>
              <a:t>Обычно это является причиной смещения  рук  вперед во время теста </a:t>
            </a:r>
            <a:r>
              <a:rPr lang="ru-RU" sz="2400" dirty="0" smtClean="0"/>
              <a:t>«приседание </a:t>
            </a:r>
            <a:r>
              <a:rPr lang="ru-RU" sz="2400" dirty="0"/>
              <a:t>с палкой над </a:t>
            </a:r>
            <a:r>
              <a:rPr lang="ru-RU" sz="2400" dirty="0" smtClean="0"/>
              <a:t>головой»</a:t>
            </a:r>
            <a:r>
              <a:rPr lang="en-US" sz="2400" dirty="0" smtClean="0"/>
              <a:t>.</a:t>
            </a:r>
            <a:endParaRPr lang="en-GB" sz="2400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/>
              <a:t>Процедура </a:t>
            </a:r>
            <a:r>
              <a:rPr lang="ru-RU" sz="2400" dirty="0" smtClean="0"/>
              <a:t>теста: </a:t>
            </a:r>
            <a:endParaRPr lang="en-GB" sz="2400" dirty="0"/>
          </a:p>
          <a:p>
            <a:pPr marL="285750" indent="-285750">
              <a:lnSpc>
                <a:spcPct val="120000"/>
              </a:lnSpc>
            </a:pPr>
            <a:r>
              <a:rPr lang="ru-RU" sz="2400" dirty="0"/>
              <a:t>Игрок стоит у стены в четверть приседа, локти разогнуты, большие пальцы смотрят наружу, нижняя часть спины прижата к стене.</a:t>
            </a:r>
            <a:endParaRPr lang="en-IE" sz="2400" dirty="0"/>
          </a:p>
          <a:p>
            <a:pPr marL="285750" indent="-285750">
              <a:lnSpc>
                <a:spcPct val="120000"/>
              </a:lnSpc>
            </a:pPr>
            <a:r>
              <a:rPr lang="ru-RU" sz="2400" dirty="0"/>
              <a:t>Затем игрок поднимает руки над головой, чтобы попытаться коснуться стены большими пальцами, при этом </a:t>
            </a:r>
            <a:r>
              <a:rPr lang="ru-RU" sz="2400" dirty="0" smtClean="0"/>
              <a:t>стараясь, </a:t>
            </a:r>
            <a:r>
              <a:rPr lang="ru-RU" sz="2400" dirty="0"/>
              <a:t>чтобы нижняя часть спины прижималась к стене.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1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0B258367-2CDA-45FB-BFD2-AA0ADE2A2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12" name="Media11-converted">
            <a:hlinkClick r:id="" action="ppaction://media"/>
            <a:extLst>
              <a:ext uri="{FF2B5EF4-FFF2-40B4-BE49-F238E27FC236}">
                <a16:creationId xmlns:a16="http://schemas.microsoft.com/office/drawing/2014/main" xmlns="" id="{E092513D-62A7-4E9B-9A80-A2E7C8A5D4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503076" y="2233112"/>
            <a:ext cx="5209508" cy="293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8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4A238A-53B4-4BF3-9226-BFB50D5C0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Общие </a:t>
            </a:r>
            <a:r>
              <a:rPr lang="ru-RU" dirty="0"/>
              <a:t>ошибки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CF7DA7-2E25-4829-A696-4F77EE24EC63}"/>
              </a:ext>
            </a:extLst>
          </p:cNvPr>
          <p:cNvSpPr txBox="1"/>
          <p:nvPr/>
        </p:nvSpPr>
        <p:spPr>
          <a:xfrm>
            <a:off x="229048" y="4492442"/>
            <a:ext cx="3736395" cy="3320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Выгибание поясницы</a:t>
            </a:r>
            <a:r>
              <a:rPr lang="en-I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F4CA62-C96D-4135-9558-2E038ED7521E}"/>
              </a:ext>
            </a:extLst>
          </p:cNvPr>
          <p:cNvSpPr txBox="1"/>
          <p:nvPr/>
        </p:nvSpPr>
        <p:spPr>
          <a:xfrm>
            <a:off x="4098338" y="4651119"/>
            <a:ext cx="3736395" cy="3468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Большие пальцы не достигают стены </a:t>
            </a:r>
            <a:endParaRPr lang="en-IE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FEB9C5C-0008-4F0E-9B6C-3DD8E659F002}"/>
              </a:ext>
            </a:extLst>
          </p:cNvPr>
          <p:cNvSpPr txBox="1"/>
          <p:nvPr/>
        </p:nvSpPr>
        <p:spPr>
          <a:xfrm>
            <a:off x="8081978" y="4388486"/>
            <a:ext cx="3736395" cy="54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Сгибаются локтевые суставы</a:t>
            </a:r>
            <a:r>
              <a:rPr lang="en-I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Slide 17 -1-converted">
            <a:hlinkClick r:id="" action="ppaction://media"/>
            <a:extLst>
              <a:ext uri="{FF2B5EF4-FFF2-40B4-BE49-F238E27FC236}">
                <a16:creationId xmlns:a16="http://schemas.microsoft.com/office/drawing/2014/main" xmlns="" id="{1E21B14A-FC63-4C88-9103-C9E7F492D4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29048" y="1770078"/>
            <a:ext cx="3736395" cy="2101722"/>
          </a:xfrm>
          <a:prstGeom prst="rect">
            <a:avLst/>
          </a:prstGeom>
        </p:spPr>
      </p:pic>
      <p:pic>
        <p:nvPicPr>
          <p:cNvPr id="4" name="Slide 17 - 2-converted">
            <a:hlinkClick r:id="" action="ppaction://media"/>
            <a:extLst>
              <a:ext uri="{FF2B5EF4-FFF2-40B4-BE49-F238E27FC236}">
                <a16:creationId xmlns:a16="http://schemas.microsoft.com/office/drawing/2014/main" xmlns="" id="{51F91BBD-87C1-4DB3-8CEE-36FE8805F0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098337" y="1756647"/>
            <a:ext cx="3736395" cy="2101722"/>
          </a:xfrm>
          <a:prstGeom prst="rect">
            <a:avLst/>
          </a:prstGeom>
        </p:spPr>
      </p:pic>
      <p:pic>
        <p:nvPicPr>
          <p:cNvPr id="11" name="Slide 17 - 3-converted">
            <a:hlinkClick r:id="" action="ppaction://media"/>
            <a:extLst>
              <a:ext uri="{FF2B5EF4-FFF2-40B4-BE49-F238E27FC236}">
                <a16:creationId xmlns:a16="http://schemas.microsoft.com/office/drawing/2014/main" xmlns="" id="{877BB514-6290-4916-9DDC-DB480A80333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081979" y="1756647"/>
            <a:ext cx="3736395" cy="2101722"/>
          </a:xfrm>
          <a:prstGeom prst="rect">
            <a:avLst/>
          </a:prstGeom>
        </p:spPr>
      </p:pic>
      <p:pic>
        <p:nvPicPr>
          <p:cNvPr id="12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CD1BBF00-188D-4C0E-B410-3EA2194A5C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436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Прогрессия в приседании с палкой над головой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200" y="1609283"/>
            <a:ext cx="5219700" cy="516958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</a:pPr>
            <a:r>
              <a:rPr lang="ru-RU" sz="3600" dirty="0" smtClean="0"/>
              <a:t>Другая прогрессия, </a:t>
            </a:r>
            <a:r>
              <a:rPr lang="ru-RU" sz="3600" dirty="0"/>
              <a:t>которую мы можем </a:t>
            </a:r>
            <a:r>
              <a:rPr lang="ru-RU" sz="3600" dirty="0" smtClean="0"/>
              <a:t>выполнить, - </a:t>
            </a:r>
            <a:r>
              <a:rPr lang="ru-RU" sz="3600" b="1" dirty="0"/>
              <a:t>это приседание с приподнятыми </a:t>
            </a:r>
            <a:r>
              <a:rPr lang="ru-RU" sz="3600" b="1" dirty="0" smtClean="0"/>
              <a:t>пятками.</a:t>
            </a:r>
            <a:endParaRPr lang="en-GB" sz="36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</a:pPr>
            <a:r>
              <a:rPr lang="ru-RU" sz="3600" dirty="0" smtClean="0"/>
              <a:t>Используйте </a:t>
            </a:r>
            <a:r>
              <a:rPr lang="ru-RU" sz="3600" dirty="0"/>
              <a:t>те же </a:t>
            </a:r>
            <a:r>
              <a:rPr lang="ru-RU" sz="3600" dirty="0" smtClean="0"/>
              <a:t>установки, </a:t>
            </a:r>
            <a:r>
              <a:rPr lang="ru-RU" sz="3600" dirty="0"/>
              <a:t>что и для теста </a:t>
            </a:r>
            <a:r>
              <a:rPr lang="ru-RU" sz="3600" dirty="0" smtClean="0"/>
              <a:t>«приседание </a:t>
            </a:r>
            <a:r>
              <a:rPr lang="ru-RU" sz="3600" dirty="0"/>
              <a:t>с палкой над </a:t>
            </a:r>
            <a:r>
              <a:rPr lang="ru-RU" sz="3600" dirty="0" smtClean="0"/>
              <a:t>головой», </a:t>
            </a:r>
            <a:r>
              <a:rPr lang="ru-RU" sz="3600" dirty="0"/>
              <a:t>но пятки поставьте на </a:t>
            </a:r>
            <a:r>
              <a:rPr lang="ru-RU" sz="3600" dirty="0" smtClean="0"/>
              <a:t>возвышение.</a:t>
            </a:r>
            <a:endParaRPr lang="ru-RU" sz="36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</a:pPr>
            <a:r>
              <a:rPr lang="ru-RU" sz="3600" dirty="0"/>
              <a:t>Если игрок не </a:t>
            </a:r>
            <a:r>
              <a:rPr lang="ru-RU" sz="3600" dirty="0" smtClean="0"/>
              <a:t>может </a:t>
            </a:r>
            <a:r>
              <a:rPr lang="ru-RU" sz="3600" dirty="0"/>
              <a:t>достичь правильной глубины без компенсации, возникающей, когда пятки были на земле, а теперь может достичь хорошей модели приседания с поднятыми пятками, это означает, что есть некоторые ограничения в нижней части тела.</a:t>
            </a:r>
            <a:endParaRPr lang="en-US" sz="3600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1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3C05B17B-FBB4-453C-9B8F-27F42EA1F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5" name="Media8-converted">
            <a:hlinkClick r:id="" action="ppaction://media"/>
            <a:extLst>
              <a:ext uri="{FF2B5EF4-FFF2-40B4-BE49-F238E27FC236}">
                <a16:creationId xmlns:a16="http://schemas.microsoft.com/office/drawing/2014/main" xmlns="" id="{AE25B2F4-4C9B-4AF5-A441-A98BB4CC2A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384833" y="2265028"/>
            <a:ext cx="4857008" cy="273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406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Прогрессия в приседании с палкой над головой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3334DC-1291-466F-BD40-0EEE0B27CDB4}"/>
              </a:ext>
            </a:extLst>
          </p:cNvPr>
          <p:cNvSpPr txBox="1"/>
          <p:nvPr/>
        </p:nvSpPr>
        <p:spPr>
          <a:xfrm>
            <a:off x="715638" y="1459977"/>
            <a:ext cx="5468130" cy="5279525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defTabSz="609585" fontAlgn="base">
              <a:spcBef>
                <a:spcPct val="0"/>
              </a:spcBef>
              <a:spcAft>
                <a:spcPts val="120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Если указано, что ограничение присутствует в нижней части тела, это может быть вызвано плохой подвижностью голеностопного сустава. Проверьте это следующим образом: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indent="-342900" defTabSz="609585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Поместите ленту в 10 см от коробки.</a:t>
            </a:r>
          </a:p>
          <a:p>
            <a:pPr marL="342900" indent="-342900" defTabSz="609585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Игрок располагает свои руки на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коробке.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indent="-342900" defTabSz="609585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Игрок принимает положение в упоре на одно колено, носок находится за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лентой.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indent="-342900" defTabSz="609585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Цель игрока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- коснуться коленом коробки,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не отрывая пятки от поверхности.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indent="-342900" defTabSz="609585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Если пятка отрывается от земли, это указывает на ограничение голеностопного сустава или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на проблему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гибкости икроножных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мышц.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indent="-342900" defTabSz="609585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0B258367-2CDA-45FB-BFD2-AA0ADE2A2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13" name="Media12-converted">
            <a:hlinkClick r:id="" action="ppaction://media"/>
            <a:extLst>
              <a:ext uri="{FF2B5EF4-FFF2-40B4-BE49-F238E27FC236}">
                <a16:creationId xmlns:a16="http://schemas.microsoft.com/office/drawing/2014/main" xmlns="" id="{12E33402-E4FD-40EB-A9A4-C8AA3646C8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314306" y="2546644"/>
            <a:ext cx="5209506" cy="29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855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Знакомство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200" y="1538242"/>
            <a:ext cx="93712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  </a:t>
            </a:r>
          </a:p>
          <a:p>
            <a:r>
              <a:rPr lang="ru-RU" dirty="0" smtClean="0"/>
              <a:t>Ваше </a:t>
            </a:r>
            <a:r>
              <a:rPr lang="ru-RU" dirty="0"/>
              <a:t>имя </a:t>
            </a:r>
          </a:p>
          <a:p>
            <a:endParaRPr lang="en-US" dirty="0"/>
          </a:p>
          <a:p>
            <a:r>
              <a:rPr lang="ru-RU" dirty="0"/>
              <a:t>Кого вы тренируете </a:t>
            </a:r>
          </a:p>
          <a:p>
            <a:endParaRPr lang="en-US" dirty="0"/>
          </a:p>
          <a:p>
            <a:r>
              <a:rPr lang="ru-RU" dirty="0" smtClean="0"/>
              <a:t>Надежды </a:t>
            </a:r>
            <a:r>
              <a:rPr lang="ru-RU" dirty="0"/>
              <a:t>и опасения относительно курса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EF15D8B3-B3A7-4D4B-BC41-AD4FC6A94D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9589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E411FA6-ABE7-4B66-9862-8E791DCAC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18177"/>
            <a:ext cx="9465854" cy="540000"/>
          </a:xfrm>
        </p:spPr>
        <p:txBody>
          <a:bodyPr>
            <a:noAutofit/>
          </a:bodyPr>
          <a:lstStyle/>
          <a:p>
            <a:r>
              <a:rPr lang="ru-RU" dirty="0" smtClean="0"/>
              <a:t>Функциональная </a:t>
            </a:r>
            <a:r>
              <a:rPr lang="ru-RU" dirty="0"/>
              <a:t>диагностика</a:t>
            </a:r>
            <a:r>
              <a:rPr lang="en-US" dirty="0"/>
              <a:t>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53BF5FE7-F987-419D-90BF-16EF6ECDAB58}"/>
              </a:ext>
            </a:extLst>
          </p:cNvPr>
          <p:cNvSpPr txBox="1">
            <a:spLocks/>
          </p:cNvSpPr>
          <p:nvPr/>
        </p:nvSpPr>
        <p:spPr>
          <a:xfrm>
            <a:off x="1044416" y="1648414"/>
            <a:ext cx="9987932" cy="4764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600" dirty="0"/>
              <a:t>Теперь, когда мы выполнили приседания с палкой над головой и дополнительные тесты, какие проблемы с движением были наиболее распространенными и каковы их потенциальные причины?</a:t>
            </a:r>
            <a:endParaRPr lang="en-US" sz="2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600" dirty="0" smtClean="0"/>
              <a:t>Какие </a:t>
            </a:r>
            <a:r>
              <a:rPr lang="ru-RU" sz="2600" dirty="0"/>
              <a:t>типы корректирующих упражнений мы могли бы использовать, чтобы попытаться решить эти проблемы с движением в нашей программе тренировок?</a:t>
            </a:r>
            <a:r>
              <a:rPr lang="en-US" sz="2600" dirty="0"/>
              <a:t>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600" dirty="0" smtClean="0"/>
              <a:t>Мы </a:t>
            </a:r>
            <a:r>
              <a:rPr lang="ru-RU" sz="2600" dirty="0"/>
              <a:t>обсудим и продемонстрируем в группе предлагаемые корректирующие упражнения.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xmlns="" val="725133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7C8444-FDD9-43C3-9CEC-9A6EA93F834C}"/>
              </a:ext>
            </a:extLst>
          </p:cNvPr>
          <p:cNvSpPr txBox="1"/>
          <p:nvPr/>
        </p:nvSpPr>
        <p:spPr>
          <a:xfrm>
            <a:off x="8976948" y="6376303"/>
            <a:ext cx="307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Перейдите к части </a:t>
            </a:r>
            <a:r>
              <a:rPr lang="en-IE" dirty="0" smtClean="0"/>
              <a:t>B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69658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Цели и конечные результаты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1078831" y="1352579"/>
            <a:ext cx="9768841" cy="50858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u="sng" dirty="0"/>
              <a:t>Цели</a:t>
            </a:r>
            <a:endParaRPr lang="en-US" sz="2000" b="1" u="sng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Цель этого курса </a:t>
            </a:r>
            <a:r>
              <a:rPr lang="ru-RU" sz="2000" dirty="0" smtClean="0"/>
              <a:t>- помочь </a:t>
            </a:r>
            <a:r>
              <a:rPr lang="ru-RU" sz="2000" dirty="0"/>
              <a:t>развить ваши способности в области физической подготовки подростков для игры в </a:t>
            </a:r>
            <a:r>
              <a:rPr lang="ru-RU" sz="2000" dirty="0" smtClean="0"/>
              <a:t>регби. </a:t>
            </a: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1050" b="1" u="sng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u="sng" dirty="0" smtClean="0"/>
              <a:t>Конечные </a:t>
            </a:r>
            <a:r>
              <a:rPr lang="ru-RU" sz="2000" b="1" u="sng" dirty="0"/>
              <a:t>результаты </a:t>
            </a:r>
            <a:endParaRPr lang="en-US" sz="2000" b="1" u="sng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/>
              <a:t>В конце курса вы будете </a:t>
            </a:r>
            <a:r>
              <a:rPr lang="ru-RU" sz="2000" dirty="0" smtClean="0"/>
              <a:t>способны: </a:t>
            </a:r>
            <a:endParaRPr lang="en-US" sz="2000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Показывать  и проводить функциональные двигательные </a:t>
            </a:r>
            <a:r>
              <a:rPr lang="ru-RU" sz="2000" dirty="0" smtClean="0"/>
              <a:t>тесты; </a:t>
            </a:r>
            <a:endParaRPr lang="en-US" sz="2000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Объяснять результаты </a:t>
            </a:r>
            <a:r>
              <a:rPr lang="en-US" sz="2000" dirty="0"/>
              <a:t> </a:t>
            </a:r>
            <a:r>
              <a:rPr lang="ru-RU" sz="2000" dirty="0"/>
              <a:t>этих двигательных тестов и определять возможные корректирующие </a:t>
            </a:r>
            <a:r>
              <a:rPr lang="ru-RU" sz="2000" dirty="0" smtClean="0"/>
              <a:t>упражнения;</a:t>
            </a:r>
            <a:endParaRPr lang="en-US" sz="2000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Демонстрировать ключевые элементы в работе с </a:t>
            </a:r>
            <a:r>
              <a:rPr lang="ru-RU" sz="2000" dirty="0" smtClean="0"/>
              <a:t>отягощением; </a:t>
            </a:r>
            <a:endParaRPr lang="en-US" sz="2000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Применять принципы перегрузки и прогрессии в вашей тренировочной </a:t>
            </a:r>
            <a:r>
              <a:rPr lang="ru-RU" sz="2000" dirty="0" smtClean="0"/>
              <a:t>программе; </a:t>
            </a:r>
            <a:endParaRPr lang="en-US" sz="2000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Создавать и применять </a:t>
            </a:r>
            <a:r>
              <a:rPr lang="ru-RU" sz="2000" dirty="0" smtClean="0"/>
              <a:t>тренировки, </a:t>
            </a:r>
            <a:r>
              <a:rPr lang="ru-RU" sz="2000" dirty="0"/>
              <a:t>направленные на развитие физических </a:t>
            </a:r>
            <a:r>
              <a:rPr lang="ru-RU" sz="2000" dirty="0" smtClean="0"/>
              <a:t>кондиций; </a:t>
            </a:r>
            <a:endParaRPr lang="en-US" sz="2000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Планировать 4-недельный </a:t>
            </a:r>
            <a:r>
              <a:rPr lang="ru-RU" sz="2000" dirty="0"/>
              <a:t>тренировочный </a:t>
            </a:r>
            <a:r>
              <a:rPr lang="ru-RU" sz="2000" dirty="0" smtClean="0"/>
              <a:t>блок. 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E745692A-7FF7-42D9-9F7C-DF0D398D3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8224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Структура практического занятия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924109" cy="4351338"/>
          </a:xfrm>
        </p:spPr>
        <p:txBody>
          <a:bodyPr>
            <a:normAutofit/>
          </a:bodyPr>
          <a:lstStyle/>
          <a:p>
            <a:pPr marL="380990" indent="-38099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/>
              <a:t>Функциональная оценка движений  </a:t>
            </a:r>
            <a:endParaRPr lang="en-US" dirty="0"/>
          </a:p>
          <a:p>
            <a:pPr marL="380990" indent="-38099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/>
              <a:t>Общая подготовка </a:t>
            </a:r>
            <a:endParaRPr lang="en-US" dirty="0"/>
          </a:p>
          <a:p>
            <a:pPr marL="380990" indent="-38099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/>
              <a:t>Специальная подготовка </a:t>
            </a:r>
            <a:endParaRPr lang="en-US" dirty="0"/>
          </a:p>
          <a:p>
            <a:pPr marL="380990" indent="-38099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/>
              <a:t>Управление тренировочным планом </a:t>
            </a:r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31DD797-39CF-446A-ACD4-54FDF3520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1902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380" y="5330306"/>
            <a:ext cx="10515600" cy="1325563"/>
          </a:xfrm>
        </p:spPr>
        <p:txBody>
          <a:bodyPr/>
          <a:lstStyle/>
          <a:p>
            <a:r>
              <a:rPr lang="ru-RU" dirty="0"/>
              <a:t>Функциональная оценка движений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682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Функциональная оценка движений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790651" cy="4351338"/>
          </a:xfrm>
        </p:spPr>
        <p:txBody>
          <a:bodyPr>
            <a:normAutofit/>
          </a:bodyPr>
          <a:lstStyle/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dirty="0"/>
              <a:t>Функциональная оценка движений </a:t>
            </a:r>
            <a:r>
              <a:rPr lang="ru-RU" sz="2600" dirty="0" smtClean="0"/>
              <a:t>- эффективный </a:t>
            </a:r>
            <a:r>
              <a:rPr lang="ru-RU" sz="2600" dirty="0"/>
              <a:t>метод наблюдения за фундаментальными двигательными паттернами и выявлением отклонений в этих движениях. 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dirty="0"/>
              <a:t>Процесс оценки движения дает тренеру информацию о мобильности и стабильности </a:t>
            </a:r>
            <a:r>
              <a:rPr lang="ru-RU" sz="2600" dirty="0" smtClean="0"/>
              <a:t>суставов атлета, </a:t>
            </a:r>
            <a:r>
              <a:rPr lang="ru-RU" sz="2600" dirty="0"/>
              <a:t>а </a:t>
            </a:r>
            <a:r>
              <a:rPr lang="ru-RU" sz="2600" dirty="0" smtClean="0"/>
              <a:t>также мышечном балансе игроков.</a:t>
            </a:r>
            <a:endParaRPr lang="ru-RU" sz="2600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dirty="0"/>
              <a:t>Используя </a:t>
            </a:r>
            <a:r>
              <a:rPr lang="ru-RU" sz="2600" dirty="0" smtClean="0"/>
              <a:t>приседания </a:t>
            </a:r>
            <a:r>
              <a:rPr lang="ru-RU" sz="2600" dirty="0"/>
              <a:t>с палкой над </a:t>
            </a:r>
            <a:r>
              <a:rPr lang="ru-RU" sz="2600" dirty="0" smtClean="0"/>
              <a:t>головой, </a:t>
            </a:r>
            <a:r>
              <a:rPr lang="ru-RU" sz="2600" dirty="0"/>
              <a:t>мы можем наблюдать и оценивать двигательные способности </a:t>
            </a:r>
            <a:r>
              <a:rPr lang="ru-RU" sz="2600" dirty="0" smtClean="0"/>
              <a:t>игрока.</a:t>
            </a:r>
            <a:endParaRPr lang="en-GB" sz="26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1170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/>
          <a:lstStyle/>
          <a:p>
            <a:r>
              <a:rPr lang="ru-RU" dirty="0"/>
              <a:t>Приседание с палкой над головой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1044416" y="1607911"/>
            <a:ext cx="5181600" cy="472551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b="1" u="sng" dirty="0" smtClean="0"/>
              <a:t>Установка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600" dirty="0" smtClean="0"/>
              <a:t>Стопы </a:t>
            </a:r>
            <a:r>
              <a:rPr lang="ru-RU" sz="2600" dirty="0"/>
              <a:t>параллельно на комфортном </a:t>
            </a:r>
            <a:r>
              <a:rPr lang="ru-RU" sz="2600" dirty="0" smtClean="0"/>
              <a:t>расстоянии </a:t>
            </a:r>
            <a:r>
              <a:rPr lang="ru-RU" sz="2600" dirty="0"/>
              <a:t>в пределах таза и </a:t>
            </a:r>
            <a:r>
              <a:rPr lang="ru-RU" sz="2600" dirty="0" smtClean="0"/>
              <a:t>ширины </a:t>
            </a:r>
            <a:r>
              <a:rPr lang="ru-RU" sz="2600" dirty="0"/>
              <a:t>плеч.</a:t>
            </a:r>
            <a:endParaRPr lang="en-GB" sz="2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600" dirty="0"/>
              <a:t>При </a:t>
            </a:r>
            <a:r>
              <a:rPr lang="ru-RU" sz="2600" dirty="0" smtClean="0"/>
              <a:t>наличии </a:t>
            </a:r>
            <a:r>
              <a:rPr lang="ru-RU" sz="2600" dirty="0"/>
              <a:t>даже небольшого поворота </a:t>
            </a:r>
            <a:r>
              <a:rPr lang="ru-RU" sz="2600" dirty="0" smtClean="0"/>
              <a:t>стопы/стоп </a:t>
            </a:r>
            <a:r>
              <a:rPr lang="ru-RU" sz="2600" dirty="0"/>
              <a:t>наружу или внутрь тренер должен указать на это и попросить игрока установить стопы </a:t>
            </a:r>
            <a:r>
              <a:rPr lang="ru-RU" sz="2600" dirty="0" smtClean="0"/>
              <a:t>параллельно.</a:t>
            </a:r>
            <a:endParaRPr lang="en-GB" sz="2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600" dirty="0" smtClean="0"/>
              <a:t>Перед </a:t>
            </a:r>
            <a:r>
              <a:rPr lang="ru-RU" sz="2600" dirty="0"/>
              <a:t>каждым повторением стопы необходимо возвращать в </a:t>
            </a:r>
            <a:r>
              <a:rPr lang="ru-RU" sz="2600" dirty="0" smtClean="0"/>
              <a:t>исходное </a:t>
            </a:r>
            <a:r>
              <a:rPr lang="ru-RU" sz="2600" dirty="0"/>
              <a:t>положение. </a:t>
            </a:r>
            <a:endParaRPr lang="en-US" sz="2600" dirty="0"/>
          </a:p>
        </p:txBody>
      </p:sp>
      <p:pic>
        <p:nvPicPr>
          <p:cNvPr id="5" name="Content Placeholder 4" descr="A picture containing man, person, standing, wearing&#10;&#10;Description automatically generated">
            <a:extLst>
              <a:ext uri="{FF2B5EF4-FFF2-40B4-BE49-F238E27FC236}">
                <a16:creationId xmlns:a16="http://schemas.microsoft.com/office/drawing/2014/main" xmlns="" id="{234448EF-8DBE-4AA6-8CBD-7514AB3930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5087" y="1886744"/>
            <a:ext cx="4695825" cy="42291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AB9246A3-5A0D-4035-BA36-3454AF294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7520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Приседание с палкой над головой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56927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ru-RU" b="1" u="sng" dirty="0"/>
              <a:t>Установка 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133" dirty="0"/>
              <a:t>Палка расположена на голове </a:t>
            </a:r>
            <a:r>
              <a:rPr lang="ru-RU" sz="2133" dirty="0" smtClean="0"/>
              <a:t>игрока. </a:t>
            </a:r>
            <a:endParaRPr lang="en-GB" sz="2133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133" dirty="0"/>
              <a:t>Хват </a:t>
            </a:r>
            <a:r>
              <a:rPr lang="ru-RU" sz="2133" dirty="0" smtClean="0"/>
              <a:t>палки </a:t>
            </a:r>
            <a:r>
              <a:rPr lang="ru-RU" sz="2133" dirty="0"/>
              <a:t>в </a:t>
            </a:r>
            <a:r>
              <a:rPr lang="ru-RU" sz="2133" dirty="0" smtClean="0"/>
              <a:t>положении, при </a:t>
            </a:r>
            <a:r>
              <a:rPr lang="ru-RU" sz="2133" dirty="0"/>
              <a:t>котором угол в локтевом суставе соответствует 90 </a:t>
            </a:r>
            <a:r>
              <a:rPr lang="ru-RU" sz="2133" dirty="0" smtClean="0"/>
              <a:t>градусам. </a:t>
            </a:r>
            <a:endParaRPr lang="en-GB" sz="2133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133" dirty="0"/>
              <a:t>Попросите игрока разогнуть руки в локтевых суставах вверх и расположить палку над </a:t>
            </a:r>
            <a:r>
              <a:rPr lang="ru-RU" sz="2133" dirty="0" smtClean="0"/>
              <a:t>головой. </a:t>
            </a:r>
            <a:endParaRPr lang="en-GB" sz="2133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133" dirty="0"/>
              <a:t>Игрок </a:t>
            </a:r>
            <a:r>
              <a:rPr lang="ru-RU" sz="2133" dirty="0" smtClean="0"/>
              <a:t>находится </a:t>
            </a:r>
            <a:r>
              <a:rPr lang="ru-RU" sz="2133" dirty="0"/>
              <a:t>в </a:t>
            </a:r>
            <a:r>
              <a:rPr lang="ru-RU" sz="2133" dirty="0" smtClean="0"/>
              <a:t>исходном </a:t>
            </a:r>
            <a:r>
              <a:rPr lang="ru-RU" sz="2133" dirty="0"/>
              <a:t>положении для </a:t>
            </a:r>
            <a:r>
              <a:rPr lang="ru-RU" sz="2133" dirty="0" smtClean="0"/>
              <a:t>начала выполнения теста. </a:t>
            </a:r>
            <a:endParaRPr lang="en-IE" sz="2133" dirty="0"/>
          </a:p>
          <a:p>
            <a:pPr>
              <a:lnSpc>
                <a:spcPct val="100000"/>
              </a:lnSpc>
            </a:pPr>
            <a:endParaRPr lang="en-US" b="1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74AC3F1C-A1E2-4A04-9D6F-1B812C382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5" name="Picture 4" descr="A picture containing sport, person, racket, ball&#10;&#10;Description automatically generated">
            <a:extLst>
              <a:ext uri="{FF2B5EF4-FFF2-40B4-BE49-F238E27FC236}">
                <a16:creationId xmlns:a16="http://schemas.microsoft.com/office/drawing/2014/main" xmlns="" id="{6879E058-E8D5-4A05-AABF-35589C795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0580" y="1400969"/>
            <a:ext cx="2447925" cy="2600325"/>
          </a:xfrm>
          <a:prstGeom prst="rect">
            <a:avLst/>
          </a:prstGeom>
        </p:spPr>
      </p:pic>
      <p:pic>
        <p:nvPicPr>
          <p:cNvPr id="11" name="Picture 10" descr="A picture containing sport, person, racket, ball&#10;&#10;Description automatically generated">
            <a:extLst>
              <a:ext uri="{FF2B5EF4-FFF2-40B4-BE49-F238E27FC236}">
                <a16:creationId xmlns:a16="http://schemas.microsoft.com/office/drawing/2014/main" xmlns="" id="{695FCD5F-D534-474C-B774-64A27F3D85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0580" y="4081492"/>
            <a:ext cx="2438611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711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Приседание с палкой над головой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46991" y="1772871"/>
            <a:ext cx="1026648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2600" dirty="0"/>
              <a:t>Тренер предоставляет следующие базовые </a:t>
            </a:r>
            <a:r>
              <a:rPr lang="ru-RU" sz="2600" dirty="0" smtClean="0"/>
              <a:t>инструкции, которым </a:t>
            </a:r>
            <a:r>
              <a:rPr lang="ru-RU" sz="2600" dirty="0"/>
              <a:t>следует игрок во время </a:t>
            </a:r>
            <a:r>
              <a:rPr lang="ru-RU" sz="2600" dirty="0" smtClean="0"/>
              <a:t>выполнения </a:t>
            </a:r>
            <a:r>
              <a:rPr lang="ru-RU" sz="2600" dirty="0"/>
              <a:t>оценочного </a:t>
            </a:r>
            <a:r>
              <a:rPr lang="ru-RU" sz="2600" dirty="0" smtClean="0"/>
              <a:t>движения: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600" dirty="0" smtClean="0"/>
              <a:t>Приседать </a:t>
            </a:r>
            <a:r>
              <a:rPr lang="ru-RU" sz="2600" dirty="0"/>
              <a:t>так </a:t>
            </a:r>
            <a:r>
              <a:rPr lang="ru-RU" sz="2600" dirty="0" smtClean="0"/>
              <a:t>низко, </a:t>
            </a:r>
            <a:r>
              <a:rPr lang="ru-RU" sz="2600" dirty="0"/>
              <a:t>как это возможно</a:t>
            </a:r>
            <a:endParaRPr lang="en-GB" sz="2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600" dirty="0"/>
              <a:t>Двигаться медленно и подконтрольно </a:t>
            </a:r>
            <a:endParaRPr lang="en-GB" sz="2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600" dirty="0"/>
              <a:t>Сохранять руки распрямленными над головой, туловище удерживать в вертикальном положении</a:t>
            </a:r>
            <a:endParaRPr lang="en-GB" sz="2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600" dirty="0"/>
              <a:t>Завершить 4 повторения </a:t>
            </a:r>
            <a:endParaRPr lang="en-US" sz="2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3C6223AD-16B0-4181-BC8D-C24A62F2D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8068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orld Rugby Theme">
      <a:dk1>
        <a:srgbClr val="21409A"/>
      </a:dk1>
      <a:lt1>
        <a:srgbClr val="FFFFFF"/>
      </a:lt1>
      <a:dk2>
        <a:srgbClr val="21409A"/>
      </a:dk2>
      <a:lt2>
        <a:srgbClr val="FFFFFF"/>
      </a:lt2>
      <a:accent1>
        <a:srgbClr val="64A70B"/>
      </a:accent1>
      <a:accent2>
        <a:srgbClr val="21409A"/>
      </a:accent2>
      <a:accent3>
        <a:srgbClr val="A2D28A"/>
      </a:accent3>
      <a:accent4>
        <a:srgbClr val="7378B9"/>
      </a:accent4>
      <a:accent5>
        <a:srgbClr val="275C90"/>
      </a:accent5>
      <a:accent6>
        <a:srgbClr val="4A9371"/>
      </a:accent6>
      <a:hlink>
        <a:srgbClr val="9BBB59"/>
      </a:hlink>
      <a:folHlink>
        <a:srgbClr val="9BBB59"/>
      </a:folHlink>
    </a:clrScheme>
    <a:fontScheme name="World Rugby Fonts">
      <a:majorFont>
        <a:latin typeface="Colosse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2018-Template-WR-PPT-1_small" id="{4C6D8F33-0F65-42E9-94C2-F93F5FEEF54B}" vid="{D2C443B8-94FB-47B7-986F-4233922A86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2018-Template-WR-PPT-1_small (4)</Template>
  <TotalTime>350</TotalTime>
  <Words>1039</Words>
  <Application>Microsoft Office PowerPoint</Application>
  <PresentationFormat>Произвольный</PresentationFormat>
  <Paragraphs>155</Paragraphs>
  <Slides>21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Apple Chancery</vt:lpstr>
      <vt:lpstr>ＭＳ Ｐゴシック</vt:lpstr>
      <vt:lpstr>Colosseum Bold</vt:lpstr>
      <vt:lpstr>Calibri</vt:lpstr>
      <vt:lpstr>Times New Roman</vt:lpstr>
      <vt:lpstr>Office Theme</vt:lpstr>
      <vt:lpstr>Уровень 1 - Кондиции в регби: Подростки </vt:lpstr>
      <vt:lpstr>Знакомство </vt:lpstr>
      <vt:lpstr>Цели и конечные результаты</vt:lpstr>
      <vt:lpstr>Структура практического занятия </vt:lpstr>
      <vt:lpstr>Функциональная оценка движений  </vt:lpstr>
      <vt:lpstr>Функциональная оценка движений </vt:lpstr>
      <vt:lpstr>Приседание с палкой над головой </vt:lpstr>
      <vt:lpstr>Приседание с палкой над головой </vt:lpstr>
      <vt:lpstr>Приседание с палкой над головой </vt:lpstr>
      <vt:lpstr>Приседание с палкой над головой </vt:lpstr>
      <vt:lpstr>Общие двигательные ошибки</vt:lpstr>
      <vt:lpstr>Общие двигательные ошибки</vt:lpstr>
      <vt:lpstr>Подсчет очков в тесте Приседание с палкой над головой </vt:lpstr>
      <vt:lpstr>Приседание с палкой над головой </vt:lpstr>
      <vt:lpstr>Прогрессии в приседании </vt:lpstr>
      <vt:lpstr>Прогрессия в приседании с палкой над головой</vt:lpstr>
      <vt:lpstr>Общие ошибки</vt:lpstr>
      <vt:lpstr>Прогрессия в приседании с палкой над головой</vt:lpstr>
      <vt:lpstr>Прогрессия в приседании с палкой над головой</vt:lpstr>
      <vt:lpstr>Функциональная диагностика 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Keating, Deirdre</dc:creator>
  <cp:lastModifiedBy>Admin</cp:lastModifiedBy>
  <cp:revision>38</cp:revision>
  <dcterms:created xsi:type="dcterms:W3CDTF">2020-04-07T14:04:19Z</dcterms:created>
  <dcterms:modified xsi:type="dcterms:W3CDTF">2023-03-14T09:10:19Z</dcterms:modified>
</cp:coreProperties>
</file>